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70" r:id="rId6"/>
    <p:sldId id="262" r:id="rId7"/>
    <p:sldId id="272" r:id="rId8"/>
    <p:sldId id="273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25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8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1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3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1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6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3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0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3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0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8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7192F-CE1B-4E0F-BA2B-9B5928C23A0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8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IHA Teams\Simulation\Pictures\Pritchard Centre\SimMan3G\SimMan3G (closeup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7" y="1676400"/>
            <a:ext cx="8664886" cy="454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officeArt ob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7674"/>
            <a:ext cx="28813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28650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674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6858000" algn="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843271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Patient Simulation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054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nus tachycardi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" y="1400175"/>
            <a:ext cx="7904480" cy="4057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441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vere-ch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966787"/>
            <a:ext cx="6438900" cy="4924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12135"/>
              </p:ext>
            </p:extLst>
          </p:nvPr>
        </p:nvGraphicFramePr>
        <p:xfrm>
          <a:off x="1371600" y="1752600"/>
          <a:ext cx="6553200" cy="19507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80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2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8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26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Test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DATE/TIME here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Flag </a:t>
                      </a:r>
                      <a:endParaRPr lang="en-US" sz="1800" b="1" dirty="0" smtClean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Times New Roman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H or L)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Reference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Times New Roman"/>
                        </a:rPr>
                        <a:t>Arterial Blood Gas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</a:rPr>
                        <a:t>Arterial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pH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</a:rPr>
                        <a:t>7.33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7.35- 7.45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pCO2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</a:rPr>
                        <a:t>48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35 – 45 mmHg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PO2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89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80-100 mmHg</a:t>
                      </a:r>
                      <a:endParaRPr lang="en-CA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25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pid-a-fib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" y="1295400"/>
            <a:ext cx="7838440" cy="426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822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73" y="396766"/>
            <a:ext cx="826611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85752"/>
              </p:ext>
            </p:extLst>
          </p:nvPr>
        </p:nvGraphicFramePr>
        <p:xfrm>
          <a:off x="894556" y="1066800"/>
          <a:ext cx="7543800" cy="53340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01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757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Times New Roman"/>
                        </a:rPr>
                        <a:t>Test</a:t>
                      </a:r>
                      <a:endParaRPr lang="en-CA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Times New Roman"/>
                        </a:rPr>
                        <a:t>DATE/TIME here</a:t>
                      </a:r>
                      <a:endParaRPr lang="en-CA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Times New Roman"/>
                        </a:rPr>
                        <a:t>Flag </a:t>
                      </a:r>
                      <a:endParaRPr lang="en-US" sz="2000" b="1" dirty="0" smtClean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Times New Roman"/>
                        </a:rPr>
                        <a:t>(</a:t>
                      </a:r>
                      <a:r>
                        <a:rPr lang="en-US" sz="2000" dirty="0">
                          <a:effectLst/>
                          <a:latin typeface="Calibri"/>
                          <a:ea typeface="Times New Roman"/>
                        </a:rPr>
                        <a:t>H or L)</a:t>
                      </a:r>
                      <a:endParaRPr lang="en-CA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Times New Roman"/>
                        </a:rPr>
                        <a:t>Reference</a:t>
                      </a:r>
                      <a:endParaRPr lang="en-CA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Times New Roman"/>
                        </a:rPr>
                        <a:t>CBC</a:t>
                      </a:r>
                      <a:endParaRPr lang="en-CA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WBC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14.0</a:t>
                      </a:r>
                      <a:endParaRPr lang="en-CA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3.5 – 10.8 10^9/L</a:t>
                      </a:r>
                      <a:endParaRPr lang="en-CA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Hgb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125</a:t>
                      </a:r>
                      <a:endParaRPr lang="en-CA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130 – 170 g/L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Platelets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450</a:t>
                      </a:r>
                      <a:endParaRPr lang="en-CA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150 – 400 10^9/L</a:t>
                      </a:r>
                      <a:endParaRPr lang="en-CA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Times New Roman"/>
                        </a:rPr>
                        <a:t>Chemistry</a:t>
                      </a:r>
                      <a:endParaRPr lang="en-CA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Na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144</a:t>
                      </a:r>
                      <a:endParaRPr lang="en-CA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137 – 145 </a:t>
                      </a:r>
                      <a:r>
                        <a:rPr lang="en-US" sz="18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K</a:t>
                      </a:r>
                      <a:endParaRPr lang="en-CA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5.0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3.5 – 5.0 mmol/L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Cl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</a:rPr>
                        <a:t>109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98 – 107 mmol/L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HCO3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24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22-26 mmol/L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Urea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</a:rPr>
                        <a:t>11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2.5 – 6.1 mmol/L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Creat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70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62 – 106 umol/L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Glucose - Random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6.9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3.0 – 11.0 mmol/L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Calcium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</a:rPr>
                        <a:t>2.80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2.18-2.58 mmol/L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Magnesium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0.94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0.75-0.95 mmol/L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TSH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</a:rPr>
                        <a:t>0.1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0.4-5.0 mU/L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T3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Pending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3.5-6.5 </a:t>
                      </a:r>
                      <a:r>
                        <a:rPr lang="en-US" sz="1800" dirty="0" err="1">
                          <a:effectLst/>
                          <a:latin typeface="Calibri"/>
                          <a:ea typeface="Times New Roman"/>
                        </a:rPr>
                        <a:t>pmol</a:t>
                      </a: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T4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Pending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20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8.5-15.2 </a:t>
                      </a:r>
                      <a:r>
                        <a:rPr lang="en-US" sz="1800" dirty="0" err="1">
                          <a:effectLst/>
                          <a:latin typeface="Calibri"/>
                          <a:ea typeface="Times New Roman"/>
                        </a:rPr>
                        <a:t>pmol</a:t>
                      </a: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20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149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3E270FCEF69B4EA0A18BFCFF902415" ma:contentTypeVersion="0" ma:contentTypeDescription="Create a new document." ma:contentTypeScope="" ma:versionID="955c8cb433f3a23d58c47359e67a2b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35D35-B2E0-465A-8906-30F6270BF0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F2448A-0A83-4EC7-A468-87176FF31DF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88547A7-970E-4913-A938-B236E759E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140</Words>
  <Application>Microsoft Office PowerPoint</Application>
  <PresentationFormat>On-screen Show (4:3)</PresentationFormat>
  <Paragraphs>87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Unicode MS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Interior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Holmes, Chelsea</cp:lastModifiedBy>
  <cp:revision>47</cp:revision>
  <dcterms:created xsi:type="dcterms:W3CDTF">2014-11-17T16:34:54Z</dcterms:created>
  <dcterms:modified xsi:type="dcterms:W3CDTF">2020-05-12T15:25:25Z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0x010100893E270FCEF69B4EA0A18BFCFF902415</vt:lpwstr>
  </property>
</Properties>
</file>