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0" r:id="rId5"/>
    <p:sldId id="274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9758C-6268-493C-A9D7-7F5E61E808A7}" type="datetimeFigureOut">
              <a:rPr lang="en-CA" smtClean="0"/>
              <a:t>4/28/2020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40F5C-74FF-4320-83E5-B275E5A819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99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0F5C-74FF-4320-83E5-B275E5A8198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0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dn.lifeinthefastlane.com/wp-content/uploads/2010/01/ECG_Hyperkaemia_L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yperkalaemia EC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580613" y="-1279525"/>
            <a:ext cx="5524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yperkalaemia EC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28213" y="-1127125"/>
            <a:ext cx="5524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395803"/>
            <a:ext cx="460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LABORATORY *LIVE*          Lab Summary Report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33994"/>
              </p:ext>
            </p:extLst>
          </p:nvPr>
        </p:nvGraphicFramePr>
        <p:xfrm>
          <a:off x="1688776" y="990600"/>
          <a:ext cx="5949004" cy="5577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9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2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Test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Arial Unicode MS"/>
                        </a:rPr>
                        <a:t>27/04/2016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Arial Unicode MS"/>
                        </a:rPr>
                        <a:t>1000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Flag 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(H or L)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Reference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87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CBC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WBC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10.8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3.5 – 10.8 10^9/L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Hgb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115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130 – 170 g/L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Platelets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310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150 – 400 10^9/L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287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Chemistry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Na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140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137 – 145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K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8.9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3.5 – 5.0 mmol/L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98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98 – 107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HCO3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en-US" sz="20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22-26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Urea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12.5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2.5 – 6.1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Creat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130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62 – 106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Glucose - Random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5.8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3.0 – 11.0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Lactate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2.6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0.9 – 1.8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Troponin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0.00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&lt;0.03 mcg/L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2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Coags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INR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1.0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0.9 – 1.2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PTT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28 – 38 s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8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11701"/>
              </p:ext>
            </p:extLst>
          </p:nvPr>
        </p:nvGraphicFramePr>
        <p:xfrm>
          <a:off x="1981200" y="1600200"/>
          <a:ext cx="5943600" cy="2255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4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287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ABGs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81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Arterial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pH</a:t>
                      </a:r>
                      <a:endParaRPr lang="en-US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7.35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7.35- 7.45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pCO2</a:t>
                      </a:r>
                      <a:endParaRPr lang="en-US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46</a:t>
                      </a:r>
                      <a:endParaRPr lang="en-US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35 – 45 mmHg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PO2</a:t>
                      </a:r>
                      <a:endParaRPr lang="en-US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85</a:t>
                      </a:r>
                      <a:endParaRPr lang="en-US" sz="2400" b="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80-100 mmHg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HCO3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en-US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en-US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22 – 26  </a:t>
                      </a:r>
                      <a:r>
                        <a:rPr lang="en-US" sz="2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O2 Sat</a:t>
                      </a:r>
                      <a:endParaRPr lang="en-US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89</a:t>
                      </a:r>
                      <a:endParaRPr lang="en-US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</a:t>
                      </a:r>
                      <a:endParaRPr lang="en-US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95 – 100%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83840"/>
              </p:ext>
            </p:extLst>
          </p:nvPr>
        </p:nvGraphicFramePr>
        <p:xfrm>
          <a:off x="1981200" y="1143000"/>
          <a:ext cx="5949004" cy="548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9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2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Test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Arial Unicode MS"/>
                        </a:rPr>
                        <a:t>27/04/2016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Arial Unicode MS"/>
                        </a:rPr>
                        <a:t>1000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Flag 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(H or L)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Reference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lifeinthefastlane.com/wp-content/uploads/2011/02/ECG90404-Rhabdomyolysis-K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07755" cy="4288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lifeinthefastlane.com/wp-content/uploads/2011/02/ECG-Potassium-7-peaked-T-wav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31555" cy="4217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525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Scroll Up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155</Words>
  <Application>Microsoft Office PowerPoint</Application>
  <PresentationFormat>On-screen Show (4:3)</PresentationFormat>
  <Paragraphs>97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16</cp:revision>
  <dcterms:created xsi:type="dcterms:W3CDTF">2014-11-17T16:34:54Z</dcterms:created>
  <dcterms:modified xsi:type="dcterms:W3CDTF">2020-04-28T17:03:51Z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