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71" r:id="rId6"/>
    <p:sldId id="262" r:id="rId7"/>
    <p:sldId id="266" r:id="rId8"/>
    <p:sldId id="270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9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a/url?sa=i&amp;rct=j&amp;q=&amp;esrc=s&amp;source=images&amp;cd=&amp;cad=rja&amp;uact=8&amp;ved=0ahUKEwi44o2zn6zRAhVCqlQKHWNTBowQjRwIBw&amp;url=http://aneskey.com/chest-and-abdomen/&amp;bvm=bv.142059868,d.cGw&amp;psig=AFQjCNEqJjRwvkXGjOPvqJj5IYb0MJAeTg&amp;ust=148374827439210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extranet.interiorhealth.ca/IHUBCFaculty/Diagnostics/X-rays/Thoracic/Chest%20Xrays/CXR-Normal.bm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anest.ufl.edu/clinical-divisions/critical-care-medicine/critical-care-ultrasonography/ultrasound-training-videos-abdomen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a/url?sa=i&amp;rct=j&amp;q=&amp;esrc=s&amp;source=images&amp;cd=&amp;cad=rja&amp;uact=8&amp;ved=0ahUKEwje36-poazRAhVK82MKHUR-ARoQjRwIBw&amp;url=http://lifeinthefastlane.com/ecg-library/sinus-tachycardia/&amp;psig=AFQjCNEj_rQvXCSFkgt6_Rp1KEOTcvkIaQ&amp;ust=1483748845359459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Image result for seatbelt sign trauma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t="6760" r="17178" b="15850"/>
          <a:stretch/>
        </p:blipFill>
        <p:spPr bwMode="auto">
          <a:xfrm>
            <a:off x="1336456" y="304800"/>
            <a:ext cx="6486525" cy="60420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411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ebImgShrinked" descr="Pictur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6562725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5" name="irc_mi" descr="Image result for free fluid abdomen FAST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/>
          <a:stretch/>
        </p:blipFill>
        <p:spPr bwMode="auto">
          <a:xfrm>
            <a:off x="838200" y="486103"/>
            <a:ext cx="6938962" cy="5414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404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Image result for sinus tachycardia EC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55" y="838200"/>
            <a:ext cx="8382000" cy="470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441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9428297"/>
              </p:ext>
            </p:extLst>
          </p:nvPr>
        </p:nvGraphicFramePr>
        <p:xfrm>
          <a:off x="1842701" y="1371600"/>
          <a:ext cx="5952309" cy="50596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24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Test</a:t>
                      </a:r>
                      <a:endParaRPr lang="en-U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DATE/TIME here</a:t>
                      </a:r>
                      <a:endParaRPr lang="en-U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Flag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(H or L)</a:t>
                      </a:r>
                      <a:endParaRPr lang="en-U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Reference</a:t>
                      </a:r>
                      <a:endParaRPr lang="en-US" sz="18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41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CBC</a:t>
                      </a:r>
                      <a:endParaRPr lang="en-US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WBC</a:t>
                      </a:r>
                      <a:endParaRPr lang="en-US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12.5</a:t>
                      </a:r>
                      <a:endParaRPr lang="en-US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endParaRPr lang="en-US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3.5 – 10.8 10^9/L</a:t>
                      </a:r>
                      <a:endParaRPr lang="en-US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RBC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4.4</a:t>
                      </a:r>
                      <a:endParaRPr lang="en-US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4.3 – 5.7 10^12/L</a:t>
                      </a:r>
                      <a:endParaRPr lang="en-US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Hgb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135</a:t>
                      </a:r>
                      <a:endParaRPr lang="en-US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130 – 170 g/L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HCT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0.39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0.37 – 0.47 L/L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Platelets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200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150 – 400 10^9/L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2241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Chemistry</a:t>
                      </a:r>
                      <a:endParaRPr lang="en-US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Na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140</a:t>
                      </a:r>
                      <a:endParaRPr lang="en-US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137 – 145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/L</a:t>
                      </a:r>
                      <a:endParaRPr lang="en-US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K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4.0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3.5 – 5.0 mmol/L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Cl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101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98 – 107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/L</a:t>
                      </a:r>
                      <a:endParaRPr lang="en-US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HCO3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22-26 mmol/L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Urea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4.0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2.5 – 6.1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/L</a:t>
                      </a:r>
                      <a:endParaRPr lang="en-US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8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Creat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82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62 – 106 umol/L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8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GFR Est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&gt; 60 ml/min</a:t>
                      </a:r>
                      <a:endParaRPr lang="en-US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Glucose - Random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6.0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3.0 – 11.0 </a:t>
                      </a:r>
                      <a:r>
                        <a:rPr lang="en-US" sz="16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mmol</a:t>
                      </a: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/L</a:t>
                      </a:r>
                      <a:endParaRPr lang="en-US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8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Coags</a:t>
                      </a:r>
                      <a:endParaRPr lang="en-US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8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INR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1.0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0.9 – 1.2</a:t>
                      </a:r>
                      <a:endParaRPr lang="en-US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8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PTT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/>
                          <a:ea typeface="Times New Roman"/>
                          <a:cs typeface="Calibri"/>
                        </a:rPr>
                        <a:t>34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n-US" sz="160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28 – 38 s</a:t>
                      </a:r>
                      <a:endParaRPr lang="en-US" sz="1600" dirty="0">
                        <a:effectLst/>
                        <a:latin typeface="Times New Roman"/>
                        <a:ea typeface="Arial Unicode MS"/>
                      </a:endParaRPr>
                    </a:p>
                  </a:txBody>
                  <a:tcPr marL="59509" marR="59509" marT="0" marB="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1500"/>
            <a:ext cx="82661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17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cdem.phpwebhosting.com/ssm/pulm/pneumothorax/images/cxr_ptx_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6286500" cy="5827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8F2448A-0A83-4EC7-A468-87176FF31DF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123</Words>
  <Application>Microsoft Office PowerPoint</Application>
  <PresentationFormat>On-screen Show (4:3)</PresentationFormat>
  <Paragraphs>72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Unicode MS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33</cp:revision>
  <dcterms:created xsi:type="dcterms:W3CDTF">2014-11-17T16:34:54Z</dcterms:created>
  <dcterms:modified xsi:type="dcterms:W3CDTF">2020-07-08T17:21:50Z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