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3" r:id="rId5"/>
    <p:sldId id="261" r:id="rId6"/>
    <p:sldId id="259" r:id="rId7"/>
    <p:sldId id="262" r:id="rId8"/>
    <p:sldId id="258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7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F15BA-D853-4701-8A5B-721DA41FEAD5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A3DC3-74F6-4687-81FA-4A2256FD1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694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F15BA-D853-4701-8A5B-721DA41FEAD5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A3DC3-74F6-4687-81FA-4A2256FD1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401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F15BA-D853-4701-8A5B-721DA41FEAD5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A3DC3-74F6-4687-81FA-4A2256FD1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420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F15BA-D853-4701-8A5B-721DA41FEAD5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A3DC3-74F6-4687-81FA-4A2256FD1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561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F15BA-D853-4701-8A5B-721DA41FEAD5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A3DC3-74F6-4687-81FA-4A2256FD1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558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F15BA-D853-4701-8A5B-721DA41FEAD5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A3DC3-74F6-4687-81FA-4A2256FD1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825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F15BA-D853-4701-8A5B-721DA41FEAD5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A3DC3-74F6-4687-81FA-4A2256FD1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913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F15BA-D853-4701-8A5B-721DA41FEAD5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A3DC3-74F6-4687-81FA-4A2256FD1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552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F15BA-D853-4701-8A5B-721DA41FEAD5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A3DC3-74F6-4687-81FA-4A2256FD1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025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F15BA-D853-4701-8A5B-721DA41FEAD5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A3DC3-74F6-4687-81FA-4A2256FD1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225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F15BA-D853-4701-8A5B-721DA41FEAD5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A3DC3-74F6-4687-81FA-4A2256FD1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91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4F15BA-D853-4701-8A5B-721DA41FEAD5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5A3DC3-74F6-4687-81FA-4A2256FD1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443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:\IHA Teams\Simulation\Pictures\Pritchard Centre\SimMan3G\SimMan3G (closeup)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557" y="1676400"/>
            <a:ext cx="8664886" cy="4542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officeArt objec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277674"/>
            <a:ext cx="2881312" cy="60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628650"/>
            <a:ext cx="2832100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77674"/>
            <a:ext cx="2832100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1800" algn="ctr"/>
                <a:tab pos="5943600" algn="r"/>
                <a:tab pos="6858000" algn="r"/>
              </a:tabLst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52600" y="843271"/>
            <a:ext cx="5486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Patient Simulation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356929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463040"/>
            <a:ext cx="8229600" cy="3931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53110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990600"/>
            <a:ext cx="8382000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6332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xr normal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52400"/>
            <a:ext cx="6172200" cy="6477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94360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1497566"/>
              </p:ext>
            </p:extLst>
          </p:nvPr>
        </p:nvGraphicFramePr>
        <p:xfrm>
          <a:off x="1219200" y="1194384"/>
          <a:ext cx="6781800" cy="478536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438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3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860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alibri"/>
                          <a:ea typeface="Times New Roman"/>
                        </a:rPr>
                        <a:t>Test</a:t>
                      </a:r>
                      <a:endParaRPr lang="en-CA" sz="20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alibri"/>
                          <a:ea typeface="Times New Roman"/>
                        </a:rPr>
                        <a:t>DATE/TIME here</a:t>
                      </a:r>
                      <a:endParaRPr lang="en-CA" sz="20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alibri"/>
                          <a:ea typeface="Times New Roman"/>
                        </a:rPr>
                        <a:t>Flag</a:t>
                      </a:r>
                      <a:r>
                        <a:rPr lang="en-US" sz="1800" b="1" dirty="0">
                          <a:effectLst/>
                          <a:latin typeface="Calibri"/>
                          <a:ea typeface="Times New Roman"/>
                        </a:rPr>
                        <a:t> </a:t>
                      </a:r>
                      <a:r>
                        <a:rPr lang="en-US" sz="1800" dirty="0">
                          <a:effectLst/>
                          <a:latin typeface="Calibri"/>
                          <a:ea typeface="Times New Roman"/>
                        </a:rPr>
                        <a:t>(H or L)</a:t>
                      </a:r>
                      <a:endParaRPr lang="en-CA" sz="18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Calibri"/>
                          <a:ea typeface="Times New Roman"/>
                        </a:rPr>
                        <a:t>Reference</a:t>
                      </a:r>
                      <a:endParaRPr lang="en-CA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gridSpan="4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alibri"/>
                          <a:ea typeface="Times New Roman"/>
                        </a:rPr>
                        <a:t>CBC</a:t>
                      </a:r>
                      <a:endParaRPr lang="en-CA" sz="20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/>
                          <a:ea typeface="Times New Roman"/>
                        </a:rPr>
                        <a:t>WBC</a:t>
                      </a:r>
                      <a:endParaRPr lang="en-CA" sz="20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/>
                          <a:ea typeface="Times New Roman"/>
                        </a:rPr>
                        <a:t>9.2</a:t>
                      </a:r>
                      <a:endParaRPr lang="en-CA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CA" sz="20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/>
                          <a:ea typeface="Times New Roman"/>
                        </a:rPr>
                        <a:t>3.5 – 10.8 10^9/L</a:t>
                      </a:r>
                      <a:endParaRPr lang="en-CA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Calibri"/>
                          <a:ea typeface="Times New Roman"/>
                        </a:rPr>
                        <a:t>Hgb</a:t>
                      </a:r>
                      <a:endParaRPr lang="en-CA" sz="20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/>
                          <a:ea typeface="Times New Roman"/>
                        </a:rPr>
                        <a:t>130</a:t>
                      </a:r>
                      <a:endParaRPr lang="en-CA" sz="20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CA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/>
                          <a:ea typeface="Times New Roman"/>
                        </a:rPr>
                        <a:t>130 – 170 g/L</a:t>
                      </a:r>
                      <a:endParaRPr lang="en-CA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/>
                          <a:ea typeface="Times New Roman"/>
                        </a:rPr>
                        <a:t>HCT</a:t>
                      </a:r>
                      <a:endParaRPr lang="en-CA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/>
                          <a:ea typeface="Times New Roman"/>
                        </a:rPr>
                        <a:t>37</a:t>
                      </a:r>
                      <a:endParaRPr lang="en-CA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CA" sz="20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/>
                          <a:ea typeface="Times New Roman"/>
                        </a:rPr>
                        <a:t>0.37 – 0.47 L/L</a:t>
                      </a:r>
                      <a:endParaRPr lang="en-CA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/>
                          <a:ea typeface="Times New Roman"/>
                        </a:rPr>
                        <a:t>Platelets</a:t>
                      </a:r>
                      <a:endParaRPr lang="en-CA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/>
                          <a:ea typeface="Times New Roman"/>
                        </a:rPr>
                        <a:t>227</a:t>
                      </a:r>
                      <a:endParaRPr lang="en-CA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CA" sz="20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/>
                          <a:ea typeface="Times New Roman"/>
                        </a:rPr>
                        <a:t>150 – 400 10^9/L</a:t>
                      </a:r>
                      <a:endParaRPr lang="en-CA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 gridSpan="4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alibri"/>
                          <a:ea typeface="Times New Roman"/>
                        </a:rPr>
                        <a:t>Chemistry</a:t>
                      </a:r>
                      <a:endParaRPr lang="en-CA" sz="20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/>
                          <a:ea typeface="Times New Roman"/>
                        </a:rPr>
                        <a:t>Na</a:t>
                      </a:r>
                      <a:endParaRPr lang="en-CA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/>
                          <a:ea typeface="Times New Roman"/>
                        </a:rPr>
                        <a:t>138</a:t>
                      </a:r>
                      <a:endParaRPr lang="en-CA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CA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/>
                          <a:ea typeface="Times New Roman"/>
                        </a:rPr>
                        <a:t>137 – 145 </a:t>
                      </a:r>
                      <a:r>
                        <a:rPr lang="en-US" sz="1800" dirty="0" err="1">
                          <a:effectLst/>
                          <a:latin typeface="Calibri"/>
                          <a:ea typeface="Times New Roman"/>
                        </a:rPr>
                        <a:t>mmol</a:t>
                      </a:r>
                      <a:r>
                        <a:rPr lang="en-US" sz="1800" dirty="0">
                          <a:effectLst/>
                          <a:latin typeface="Calibri"/>
                          <a:ea typeface="Times New Roman"/>
                        </a:rPr>
                        <a:t>/L</a:t>
                      </a:r>
                      <a:endParaRPr lang="en-CA" sz="20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/>
                          <a:ea typeface="Times New Roman"/>
                        </a:rPr>
                        <a:t>K</a:t>
                      </a:r>
                      <a:endParaRPr lang="en-CA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/>
                          <a:ea typeface="Times New Roman"/>
                        </a:rPr>
                        <a:t>3.9</a:t>
                      </a:r>
                      <a:endParaRPr lang="en-CA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CA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/>
                          <a:ea typeface="Times New Roman"/>
                        </a:rPr>
                        <a:t>3.5 – 5.0 </a:t>
                      </a:r>
                      <a:r>
                        <a:rPr lang="en-US" sz="1800" dirty="0" err="1">
                          <a:effectLst/>
                          <a:latin typeface="Calibri"/>
                          <a:ea typeface="Times New Roman"/>
                        </a:rPr>
                        <a:t>mmol</a:t>
                      </a:r>
                      <a:r>
                        <a:rPr lang="en-US" sz="1800" dirty="0">
                          <a:effectLst/>
                          <a:latin typeface="Calibri"/>
                          <a:ea typeface="Times New Roman"/>
                        </a:rPr>
                        <a:t>/L</a:t>
                      </a:r>
                      <a:endParaRPr lang="en-CA" sz="20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/>
                          <a:ea typeface="Times New Roman"/>
                        </a:rPr>
                        <a:t>Cl</a:t>
                      </a:r>
                      <a:endParaRPr lang="en-CA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/>
                          <a:ea typeface="Times New Roman"/>
                        </a:rPr>
                        <a:t>100</a:t>
                      </a:r>
                      <a:endParaRPr lang="en-CA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CA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/>
                          <a:ea typeface="Times New Roman"/>
                        </a:rPr>
                        <a:t>98 – 107 </a:t>
                      </a:r>
                      <a:r>
                        <a:rPr lang="en-US" sz="1800" dirty="0" err="1">
                          <a:effectLst/>
                          <a:latin typeface="Calibri"/>
                          <a:ea typeface="Times New Roman"/>
                        </a:rPr>
                        <a:t>mmol</a:t>
                      </a:r>
                      <a:r>
                        <a:rPr lang="en-US" sz="1800" dirty="0">
                          <a:effectLst/>
                          <a:latin typeface="Calibri"/>
                          <a:ea typeface="Times New Roman"/>
                        </a:rPr>
                        <a:t>/L</a:t>
                      </a:r>
                      <a:endParaRPr lang="en-CA" sz="20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/>
                          <a:ea typeface="Times New Roman"/>
                        </a:rPr>
                        <a:t>HCO3</a:t>
                      </a:r>
                      <a:endParaRPr lang="en-CA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/>
                          <a:ea typeface="Times New Roman"/>
                        </a:rPr>
                        <a:t>24</a:t>
                      </a:r>
                      <a:endParaRPr lang="en-CA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CA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/>
                          <a:ea typeface="Times New Roman"/>
                        </a:rPr>
                        <a:t>22-26 </a:t>
                      </a:r>
                      <a:r>
                        <a:rPr lang="en-US" sz="1800" dirty="0" err="1">
                          <a:effectLst/>
                          <a:latin typeface="Calibri"/>
                          <a:ea typeface="Times New Roman"/>
                        </a:rPr>
                        <a:t>mmol</a:t>
                      </a:r>
                      <a:r>
                        <a:rPr lang="en-US" sz="1800" dirty="0">
                          <a:effectLst/>
                          <a:latin typeface="Calibri"/>
                          <a:ea typeface="Times New Roman"/>
                        </a:rPr>
                        <a:t>/L</a:t>
                      </a:r>
                      <a:endParaRPr lang="en-CA" sz="20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/>
                          <a:ea typeface="Times New Roman"/>
                        </a:rPr>
                        <a:t>Urea</a:t>
                      </a:r>
                      <a:endParaRPr lang="en-CA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/>
                          <a:ea typeface="Times New Roman"/>
                        </a:rPr>
                        <a:t>5.3</a:t>
                      </a:r>
                      <a:endParaRPr lang="en-CA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CA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/>
                          <a:ea typeface="Times New Roman"/>
                        </a:rPr>
                        <a:t>2.5 – 6.1 </a:t>
                      </a:r>
                      <a:r>
                        <a:rPr lang="en-US" sz="1800" dirty="0" err="1">
                          <a:effectLst/>
                          <a:latin typeface="Calibri"/>
                          <a:ea typeface="Times New Roman"/>
                        </a:rPr>
                        <a:t>mmol</a:t>
                      </a:r>
                      <a:r>
                        <a:rPr lang="en-US" sz="1800" dirty="0">
                          <a:effectLst/>
                          <a:latin typeface="Calibri"/>
                          <a:ea typeface="Times New Roman"/>
                        </a:rPr>
                        <a:t>/L</a:t>
                      </a:r>
                      <a:endParaRPr lang="en-CA" sz="20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/>
                          <a:ea typeface="Times New Roman"/>
                        </a:rPr>
                        <a:t>Creat</a:t>
                      </a:r>
                      <a:endParaRPr lang="en-CA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/>
                          <a:ea typeface="Times New Roman"/>
                        </a:rPr>
                        <a:t>78</a:t>
                      </a:r>
                      <a:endParaRPr lang="en-CA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CA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/>
                          <a:ea typeface="Times New Roman"/>
                        </a:rPr>
                        <a:t>62 – 106 </a:t>
                      </a:r>
                      <a:r>
                        <a:rPr lang="en-US" sz="1800" dirty="0" err="1">
                          <a:effectLst/>
                          <a:latin typeface="Calibri"/>
                          <a:ea typeface="Times New Roman"/>
                        </a:rPr>
                        <a:t>umol</a:t>
                      </a:r>
                      <a:r>
                        <a:rPr lang="en-US" sz="1800" dirty="0">
                          <a:effectLst/>
                          <a:latin typeface="Calibri"/>
                          <a:ea typeface="Times New Roman"/>
                        </a:rPr>
                        <a:t>/L</a:t>
                      </a:r>
                      <a:endParaRPr lang="en-CA" sz="20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/>
                          <a:ea typeface="Times New Roman"/>
                        </a:rPr>
                        <a:t>Glucose - Random</a:t>
                      </a:r>
                      <a:endParaRPr lang="en-CA" sz="20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/>
                          <a:ea typeface="Times New Roman"/>
                        </a:rPr>
                        <a:t>6.4</a:t>
                      </a:r>
                      <a:endParaRPr lang="en-CA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CA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/>
                          <a:ea typeface="Times New Roman"/>
                        </a:rPr>
                        <a:t>3.0 – 11.0 mmol/L</a:t>
                      </a:r>
                      <a:endParaRPr lang="en-CA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/>
                          <a:ea typeface="Times New Roman"/>
                        </a:rPr>
                        <a:t>Troponin</a:t>
                      </a:r>
                      <a:endParaRPr lang="en-CA" sz="20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/>
                          <a:ea typeface="Times New Roman"/>
                        </a:rPr>
                        <a:t>&lt;0.03</a:t>
                      </a:r>
                      <a:endParaRPr lang="en-CA" sz="20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CA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/>
                          <a:ea typeface="Times New Roman"/>
                        </a:rPr>
                        <a:t>&lt;0.03 mcg/L</a:t>
                      </a:r>
                      <a:endParaRPr lang="en-CA" sz="20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905000" y="533400"/>
            <a:ext cx="4923271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old" charset="0"/>
                <a:ea typeface="Times New Roman" pitchFamily="18" charset="0"/>
                <a:cs typeface="Times New Roman" pitchFamily="18" charset="0"/>
              </a:rPr>
              <a:t>LABORATORY *LIVE*          Lab Summary Report</a:t>
            </a:r>
            <a:endParaRPr kumimoji="0" lang="en-CA" alt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alt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85948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93E270FCEF69B4EA0A18BFCFF902415" ma:contentTypeVersion="0" ma:contentTypeDescription="Create a new document." ma:contentTypeScope="" ma:versionID="955c8cb433f3a23d58c47359e67a2b8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3401A8A-56A4-406A-BC03-F7D867AC053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7C0F0A6-6EEF-462D-95D4-4DAD6E222B9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8F5FDA53-8829-42BE-B1B7-4E268DA6324E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105</Words>
  <Application>Microsoft Office PowerPoint</Application>
  <PresentationFormat>On-screen Show (4:3)</PresentationFormat>
  <Paragraphs>56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Arial Bold</vt:lpstr>
      <vt:lpstr>Arial Unicode MS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Interior Health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Holmes, Chelsea</cp:lastModifiedBy>
  <cp:revision>13</cp:revision>
  <dcterms:created xsi:type="dcterms:W3CDTF">2014-10-22T20:15:01Z</dcterms:created>
  <dcterms:modified xsi:type="dcterms:W3CDTF">2020-05-12T14:35:07Z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0x010100893E270FCEF69B4EA0A18BFCFF902415</vt:lpwstr>
  </property>
</Properties>
</file>